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3" r:id="rId1"/>
  </p:sldMasterIdLst>
  <p:sldIdLst>
    <p:sldId id="256" r:id="rId2"/>
    <p:sldId id="259" r:id="rId3"/>
    <p:sldId id="257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ve" initials="C" lastIdx="1" clrIdx="0">
    <p:extLst>
      <p:ext uri="{19B8F6BF-5375-455C-9EA6-DF929625EA0E}">
        <p15:presenceInfo xmlns:p15="http://schemas.microsoft.com/office/powerpoint/2012/main" userId="Cli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1T16:33:46.21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5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4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5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0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26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4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3/22/2021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86" r:id="rId6"/>
    <p:sldLayoutId id="2147483882" r:id="rId7"/>
    <p:sldLayoutId id="2147483883" r:id="rId8"/>
    <p:sldLayoutId id="2147483884" r:id="rId9"/>
    <p:sldLayoutId id="2147483885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6DfarEjfqd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ldmindgeneration.com/over-on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oldmindgeneratio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A7B0C3-F49F-4561-A6D7-C79CBE7325D4}"/>
              </a:ext>
            </a:extLst>
          </p:cNvPr>
          <p:cNvPicPr/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1" b="44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7E22C4-1210-46C3-93E9-0B7392D8B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/>
          <a:p>
            <a:r>
              <a:rPr lang="nl-NL" sz="7500" dirty="0"/>
              <a:t>Bold</a:t>
            </a:r>
            <a:br>
              <a:rPr lang="nl-NL" sz="7500" dirty="0"/>
            </a:br>
            <a:r>
              <a:rPr lang="nl-NL" sz="7500" dirty="0"/>
              <a:t>Mind</a:t>
            </a:r>
            <a:br>
              <a:rPr lang="nl-NL" sz="7500" dirty="0"/>
            </a:br>
            <a:r>
              <a:rPr lang="nl-NL" sz="7500" dirty="0"/>
              <a:t>Generation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0EC7F5-241B-402A-A033-96006EC7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lang="nl-NL" sz="3100" b="1" i="1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Elke generatie wordt als dapper gezien, door onderlinge verbindingen te stimuleren, ontstaan er nieuwe inspiraties.</a:t>
            </a:r>
            <a:endParaRPr lang="nl-NL" sz="31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1000"/>
              </a:lnSpc>
            </a:pPr>
            <a:endParaRPr lang="nl-NL" sz="3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01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E206D-377E-4AE7-A3C6-B69AA6EC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hlinkClick r:id="rId2"/>
              </a:rPr>
              <a:t>https://www.youtube.com/watch?v=6DfarEjfqdg</a:t>
            </a:r>
            <a:br>
              <a:rPr lang="nl-NL" sz="6600" dirty="0"/>
            </a:br>
            <a:endParaRPr lang="nl-NL" dirty="0"/>
          </a:p>
        </p:txBody>
      </p:sp>
      <p:pic>
        <p:nvPicPr>
          <p:cNvPr id="4" name="6DfarEjfqdg">
            <a:extLst>
              <a:ext uri="{FF2B5EF4-FFF2-40B4-BE49-F238E27FC236}">
                <a16:creationId xmlns:a16="http://schemas.microsoft.com/office/drawing/2014/main" id="{5490BB6B-E075-49D5-B682-F28A4DD7E96F}"/>
              </a:ext>
            </a:extLst>
          </p:cNvPr>
          <p:cNvPicPr>
            <a:picLocks noGrp="1" noRot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8476" y="2582478"/>
            <a:ext cx="4572000" cy="3429000"/>
          </a:xfrm>
          <a:prstGeom prst="rect">
            <a:avLst/>
          </a:prstGeom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06FA3C14-6A94-4614-9518-8029BB0EF77D}"/>
              </a:ext>
            </a:extLst>
          </p:cNvPr>
          <p:cNvSpPr/>
          <p:nvPr/>
        </p:nvSpPr>
        <p:spPr>
          <a:xfrm>
            <a:off x="8928917" y="1096724"/>
            <a:ext cx="2862469" cy="184374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Ontstaan uit een wens en passie</a:t>
            </a:r>
          </a:p>
        </p:txBody>
      </p:sp>
      <p:sp>
        <p:nvSpPr>
          <p:cNvPr id="5" name="Bijschrift: dubbele gebogen lijn 4">
            <a:extLst>
              <a:ext uri="{FF2B5EF4-FFF2-40B4-BE49-F238E27FC236}">
                <a16:creationId xmlns:a16="http://schemas.microsoft.com/office/drawing/2014/main" id="{F7FCD6EE-F80C-4F7A-AD01-92F40958F5F9}"/>
              </a:ext>
            </a:extLst>
          </p:cNvPr>
          <p:cNvSpPr/>
          <p:nvPr/>
        </p:nvSpPr>
        <p:spPr>
          <a:xfrm>
            <a:off x="755374" y="3011954"/>
            <a:ext cx="2504661" cy="2999524"/>
          </a:xfrm>
          <a:prstGeom prst="borderCallout3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Het stimuleren van de persoonlijke ontwikkeling waardoor de jongere autonoom hun rol verder kan ontwikkelen en dus hun eigen identiteit verder versterkt </a:t>
            </a:r>
            <a:endParaRPr lang="nl-NL" sz="1400" kern="100" dirty="0">
              <a:solidFill>
                <a:srgbClr val="26262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ijl: vijfhoek 5">
            <a:extLst>
              <a:ext uri="{FF2B5EF4-FFF2-40B4-BE49-F238E27FC236}">
                <a16:creationId xmlns:a16="http://schemas.microsoft.com/office/drawing/2014/main" id="{57063D78-EAE9-44F8-A65B-525E3663CAF4}"/>
              </a:ext>
            </a:extLst>
          </p:cNvPr>
          <p:cNvSpPr/>
          <p:nvPr/>
        </p:nvSpPr>
        <p:spPr>
          <a:xfrm>
            <a:off x="2146300" y="6184900"/>
            <a:ext cx="7467600" cy="4826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waardoor zij hun levenspad in de maatschappij weten te bewandelen</a:t>
            </a:r>
            <a:r>
              <a:rPr lang="nl-NL" sz="1800" kern="1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dirty="0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E657DA00-FEA7-4382-8AF8-A5B9D26A9BE6}"/>
              </a:ext>
            </a:extLst>
          </p:cNvPr>
          <p:cNvSpPr/>
          <p:nvPr/>
        </p:nvSpPr>
        <p:spPr>
          <a:xfrm rot="852669">
            <a:off x="2137034" y="1458141"/>
            <a:ext cx="1348940" cy="146491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onze missie </a:t>
            </a:r>
          </a:p>
        </p:txBody>
      </p:sp>
    </p:spTree>
    <p:extLst>
      <p:ext uri="{BB962C8B-B14F-4D97-AF65-F5344CB8AC3E}">
        <p14:creationId xmlns:p14="http://schemas.microsoft.com/office/powerpoint/2010/main" val="246868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9511F4-2548-4709-A9B1-C1CC52BE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296" y="643467"/>
            <a:ext cx="4653536" cy="5571066"/>
          </a:xfrm>
        </p:spPr>
        <p:txBody>
          <a:bodyPr anchor="ctr">
            <a:normAutofit/>
          </a:bodyPr>
          <a:lstStyle/>
          <a:p>
            <a:pPr>
              <a:lnSpc>
                <a:spcPct val="91000"/>
              </a:lnSpc>
            </a:pPr>
            <a:r>
              <a:rPr lang="nl-NL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BMG is</a:t>
            </a: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een multifunctioneel activiteitenorganisatie die is gevestigd in Amstelveen.</a:t>
            </a:r>
          </a:p>
          <a:p>
            <a:pPr marL="320040" marR="320040">
              <a:lnSpc>
                <a:spcPct val="91000"/>
              </a:lnSpc>
              <a:spcAft>
                <a:spcPts val="800"/>
              </a:spcAft>
            </a:pPr>
            <a:r>
              <a:rPr lang="nl-NL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BMG</a:t>
            </a: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stimuleert</a:t>
            </a: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samenwerking tussen diverse doelgroepen</a:t>
            </a:r>
          </a:p>
          <a:p>
            <a:pPr marL="320040" marR="320040">
              <a:lnSpc>
                <a:spcPct val="91000"/>
              </a:lnSpc>
              <a:spcAft>
                <a:spcPts val="800"/>
              </a:spcAft>
            </a:pPr>
            <a:r>
              <a:rPr lang="nl-NL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BMG</a:t>
            </a: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geeft</a:t>
            </a: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maatschappelijk advies en staat in dienst van samenwerkingsorganen op het gebied van onderwijs, welzijn en zorg </a:t>
            </a:r>
          </a:p>
          <a:p>
            <a:pPr marL="320040" marR="320040">
              <a:lnSpc>
                <a:spcPct val="91000"/>
              </a:lnSpc>
              <a:spcAft>
                <a:spcPts val="800"/>
              </a:spcAft>
            </a:pP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20040" marR="320040">
              <a:lnSpc>
                <a:spcPct val="91000"/>
              </a:lnSpc>
              <a:spcAft>
                <a:spcPts val="800"/>
              </a:spcAft>
            </a:pPr>
            <a:r>
              <a:rPr lang="nl-NL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BMG</a:t>
            </a: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 voor:</a:t>
            </a: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182880" lvl="0" indent="-342900">
              <a:lnSpc>
                <a:spcPct val="91000"/>
              </a:lnSpc>
              <a:spcAft>
                <a:spcPts val="800"/>
              </a:spcAft>
              <a:buFont typeface="Garamond" panose="02020404030301010803" pitchFamily="18" charset="0"/>
              <a:buChar char="-"/>
            </a:pP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bieden van een veilige woon-,  en </a:t>
            </a:r>
            <a:r>
              <a:rPr lang="nl-NL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leeromgeving</a:t>
            </a:r>
          </a:p>
          <a:p>
            <a:pPr marL="342900" marR="182880" lvl="0" indent="-342900">
              <a:lnSpc>
                <a:spcPct val="91000"/>
              </a:lnSpc>
              <a:spcAft>
                <a:spcPts val="800"/>
              </a:spcAft>
              <a:buFont typeface="Garamond" panose="02020404030301010803" pitchFamily="18" charset="0"/>
              <a:buChar char="-"/>
            </a:pP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bieden van persoonlijke begeleiding en coaching</a:t>
            </a:r>
          </a:p>
          <a:p>
            <a:pPr marL="342900" marR="182880" lvl="0" indent="-342900">
              <a:lnSpc>
                <a:spcPct val="91000"/>
              </a:lnSpc>
              <a:spcAft>
                <a:spcPts val="800"/>
              </a:spcAft>
              <a:buFont typeface="Garamond" panose="02020404030301010803" pitchFamily="18" charset="0"/>
              <a:buChar char="-"/>
            </a:pPr>
            <a: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organiseren van groepsactiviteiten en projecten</a:t>
            </a:r>
          </a:p>
          <a:p>
            <a:pPr>
              <a:lnSpc>
                <a:spcPct val="91000"/>
              </a:lnSpc>
            </a:pPr>
            <a:endParaRPr lang="nl-NL" sz="1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FFD1F7B-2583-4BBF-8A7A-7A9964E76C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6" y="234444"/>
            <a:ext cx="4140963" cy="27754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B56B66F-4B12-48AC-AF26-7519E6827284}"/>
              </a:ext>
            </a:extLst>
          </p:cNvPr>
          <p:cNvSpPr txBox="1"/>
          <p:nvPr/>
        </p:nvSpPr>
        <p:spPr>
          <a:xfrm>
            <a:off x="1731777" y="32443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Bold Mind Generation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54BC9B-2BE3-45C9-B047-B8C526BF1B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7053" y="4099808"/>
            <a:ext cx="742950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96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6B7B5A-0195-45C7-9BBA-16059A84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Autofit/>
          </a:bodyPr>
          <a:lstStyle/>
          <a:p>
            <a:r>
              <a:rPr lang="nl-NL" sz="4800" dirty="0"/>
              <a:t>Preventief: </a:t>
            </a:r>
            <a:br>
              <a:rPr lang="nl-NL" sz="4800" dirty="0"/>
            </a:br>
            <a:r>
              <a:rPr lang="nl-NL" sz="4800" dirty="0"/>
              <a:t>maatwerk i.p.v. 1 aanpak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732FC0-966B-4176-A8DE-025D46692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42" y="2614321"/>
            <a:ext cx="6381584" cy="4102568"/>
          </a:xfrm>
        </p:spPr>
        <p:txBody>
          <a:bodyPr numCol="2">
            <a:normAutofit/>
          </a:bodyPr>
          <a:lstStyle/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nl-NL" sz="1900" b="1" u="sng" dirty="0"/>
              <a:t>Integrale</a:t>
            </a:r>
            <a:r>
              <a:rPr lang="nl-NL" b="1" u="sng" dirty="0"/>
              <a:t> </a:t>
            </a:r>
            <a:r>
              <a:rPr lang="nl-NL" sz="1900" b="1" u="sng" dirty="0"/>
              <a:t>begeleiding</a:t>
            </a:r>
          </a:p>
          <a:p>
            <a:pPr lvl="1" indent="0">
              <a:buNone/>
            </a:pPr>
            <a:r>
              <a:rPr lang="nl-NL" sz="1500" dirty="0"/>
              <a:t>Bij integrale begeleiding wordt de begeleiding gericht op het cognitieve, sociaal – emotionele en fysieke niveau.</a:t>
            </a:r>
            <a:endParaRPr lang="nl-NL" sz="1500" b="1" u="sng" dirty="0"/>
          </a:p>
          <a:p>
            <a:pPr lvl="3" indent="0">
              <a:buNone/>
            </a:pPr>
            <a:r>
              <a:rPr lang="nl-NL" sz="1500" b="1" i="1" dirty="0"/>
              <a:t>Vanuit een persoonlijke plan van aanpak en vanuit verschillende gebieden</a:t>
            </a:r>
            <a:r>
              <a:rPr lang="nl-NL" sz="1500" dirty="0"/>
              <a:t>:</a:t>
            </a:r>
          </a:p>
          <a:p>
            <a:pPr lvl="3" indent="0">
              <a:buNone/>
            </a:pPr>
            <a:r>
              <a:rPr lang="nl-NL" sz="1500" dirty="0"/>
              <a:t>huidige situatie/wonen /school /stage/ werk/ privé/omgeving/ontwikkel-doelen / toekomst </a:t>
            </a:r>
          </a:p>
          <a:p>
            <a:pPr lvl="3" indent="0">
              <a:buNone/>
            </a:pPr>
            <a:r>
              <a:rPr lang="nl-NL" sz="1500" dirty="0"/>
              <a:t>wordt er gewerkt aan het behalen van de gestelde doelen. </a:t>
            </a:r>
          </a:p>
          <a:p>
            <a:pPr lvl="1" indent="0">
              <a:buNone/>
            </a:pPr>
            <a:endParaRPr lang="nl-NL" sz="1800" b="1" u="sng" dirty="0"/>
          </a:p>
          <a:p>
            <a:pPr lvl="3" indent="0">
              <a:buNone/>
            </a:pPr>
            <a:endParaRPr lang="nl-NL" sz="1500" dirty="0"/>
          </a:p>
          <a:p>
            <a:pPr lvl="3" indent="0">
              <a:buNone/>
            </a:pPr>
            <a:r>
              <a:rPr lang="nl-NL" sz="1500" b="1" u="sng" dirty="0"/>
              <a:t>Door</a:t>
            </a:r>
            <a:r>
              <a:rPr lang="nl-NL" sz="1500" dirty="0"/>
              <a:t> het versterken communicatievaardigheden, het doorbreken van patronen en het ontwikkelen van de persoonlijke doelstellingen, </a:t>
            </a:r>
            <a:r>
              <a:rPr lang="nl-NL" sz="1500" b="1" u="sng" dirty="0"/>
              <a:t>waarbij</a:t>
            </a:r>
            <a:r>
              <a:rPr lang="nl-NL" sz="1500" dirty="0"/>
              <a:t> het flitsen van succes weer tot nieuwe ervaringen leidt </a:t>
            </a:r>
            <a:r>
              <a:rPr lang="nl-NL" sz="1500" b="1" i="1" dirty="0"/>
              <a:t>en</a:t>
            </a:r>
            <a:r>
              <a:rPr lang="nl-NL" sz="1500" dirty="0"/>
              <a:t> de jongeren zichzelf perspectief leren bieden.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FF3388-E5DF-439E-8D29-C5D1DECD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5" r="9509" b="1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7A51D5D0-F38B-4B01-816A-26F21F8EFB7F}"/>
              </a:ext>
            </a:extLst>
          </p:cNvPr>
          <p:cNvSpPr/>
          <p:nvPr/>
        </p:nvSpPr>
        <p:spPr>
          <a:xfrm>
            <a:off x="7392234" y="-89441"/>
            <a:ext cx="2626241" cy="125764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 visie – 1 ondersteuningsplan</a:t>
            </a:r>
          </a:p>
        </p:txBody>
      </p:sp>
    </p:spTree>
    <p:extLst>
      <p:ext uri="{BB962C8B-B14F-4D97-AF65-F5344CB8AC3E}">
        <p14:creationId xmlns:p14="http://schemas.microsoft.com/office/powerpoint/2010/main" val="169388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Afbeelding 7">
            <a:extLst>
              <a:ext uri="{FF2B5EF4-FFF2-40B4-BE49-F238E27FC236}">
                <a16:creationId xmlns:a16="http://schemas.microsoft.com/office/drawing/2014/main" id="{0326D534-3C0D-402C-B88F-A21D8858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7" y="1046008"/>
            <a:ext cx="7517218" cy="42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C668C25C-6EB7-44A5-ACD9-A267CCB98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40E62CF-A7FB-4DBD-B198-0F0DB7482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40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27DCB9E-48D5-4BDB-AEAB-2ADC2A9CFB95}"/>
              </a:ext>
            </a:extLst>
          </p:cNvPr>
          <p:cNvSpPr txBox="1"/>
          <p:nvPr/>
        </p:nvSpPr>
        <p:spPr>
          <a:xfrm>
            <a:off x="489097" y="169889"/>
            <a:ext cx="6337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BMG kenmerkt zich door de</a:t>
            </a:r>
          </a:p>
          <a:p>
            <a:r>
              <a:rPr lang="nl-NL" dirty="0"/>
              <a:t>intensieve aanpak waarbij de interprofessionele samenwerking </a:t>
            </a:r>
            <a:r>
              <a:rPr lang="nl-NL" b="1" i="1" dirty="0"/>
              <a:t>de focus op de</a:t>
            </a:r>
            <a:r>
              <a:rPr lang="nl-NL" b="1" i="1" u="sng" dirty="0"/>
              <a:t> client </a:t>
            </a:r>
            <a:r>
              <a:rPr lang="nl-NL" dirty="0"/>
              <a:t>l</a:t>
            </a:r>
            <a:r>
              <a:rPr lang="nl-NL" b="1" i="1" dirty="0"/>
              <a:t>igt 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03B5047-A890-48DD-A485-58F02DB8B673}"/>
              </a:ext>
            </a:extLst>
          </p:cNvPr>
          <p:cNvSpPr txBox="1"/>
          <p:nvPr/>
        </p:nvSpPr>
        <p:spPr>
          <a:xfrm>
            <a:off x="946298" y="5699051"/>
            <a:ext cx="1052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Signalering als blijvend startpunt wordt gezien, waarbinnen de samenwerking zich constant richt op een samenhangende aanpak , waarbij de veranderkoers centraal staat.</a:t>
            </a:r>
          </a:p>
        </p:txBody>
      </p:sp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A6820271-EE41-42FF-AB2A-BD588734B78C}"/>
              </a:ext>
            </a:extLst>
          </p:cNvPr>
          <p:cNvSpPr/>
          <p:nvPr/>
        </p:nvSpPr>
        <p:spPr>
          <a:xfrm>
            <a:off x="8224284" y="2171353"/>
            <a:ext cx="2626241" cy="125764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 visie – 1 ondersteuningsplan</a:t>
            </a:r>
          </a:p>
        </p:txBody>
      </p:sp>
    </p:spTree>
    <p:extLst>
      <p:ext uri="{BB962C8B-B14F-4D97-AF65-F5344CB8AC3E}">
        <p14:creationId xmlns:p14="http://schemas.microsoft.com/office/powerpoint/2010/main" val="202153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78DEB-9AB2-4610-B54E-E5276B61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903AAB6-202A-4254-89A9-4348480A9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479" y="2587625"/>
            <a:ext cx="5401867" cy="3594100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C14FA2-3422-402A-8607-13B700DFA939}"/>
              </a:ext>
            </a:extLst>
          </p:cNvPr>
          <p:cNvSpPr txBox="1"/>
          <p:nvPr/>
        </p:nvSpPr>
        <p:spPr>
          <a:xfrm>
            <a:off x="3861575" y="6170854"/>
            <a:ext cx="446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https://boldmindgeneration.com/over-ons/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08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24900-FFA5-4533-8DBE-A2FFD17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nl-NL" dirty="0"/>
              <a:t>Website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7819644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E09ED8-5EF1-4B0E-8E50-090944EE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625"/>
            <a:ext cx="6214533" cy="3317875"/>
          </a:xfrm>
        </p:spPr>
        <p:txBody>
          <a:bodyPr anchor="ctr">
            <a:normAutofit/>
          </a:bodyPr>
          <a:lstStyle/>
          <a:p>
            <a:r>
              <a:rPr lang="nl-NL" dirty="0">
                <a:hlinkClick r:id="rId2"/>
              </a:rPr>
              <a:t>www.boldmindgeneration.com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EB3A40-6528-4C7C-9D19-1B246E5E5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470" y="1688064"/>
            <a:ext cx="6274423" cy="35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4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135</TotalTime>
  <Words>321</Words>
  <Application>Microsoft Office PowerPoint</Application>
  <PresentationFormat>Breedbeeld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Franklin Gothic Demi Cond</vt:lpstr>
      <vt:lpstr>Franklin Gothic Medium</vt:lpstr>
      <vt:lpstr>Garamond</vt:lpstr>
      <vt:lpstr>Symbol</vt:lpstr>
      <vt:lpstr>Wingdings</vt:lpstr>
      <vt:lpstr>JuxtaposeVTI</vt:lpstr>
      <vt:lpstr>Bold Mind Generation</vt:lpstr>
      <vt:lpstr>https://www.youtube.com/watch?v=6DfarEjfqdg </vt:lpstr>
      <vt:lpstr>PowerPoint-presentatie</vt:lpstr>
      <vt:lpstr>Preventief:  maatwerk i.p.v. 1 aanpak </vt:lpstr>
      <vt:lpstr>PowerPoint-presentatie</vt:lpstr>
      <vt:lpstr>Wie zijn wij?</vt:lpstr>
      <vt:lpstr>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Bold Mind Generation</dc:title>
  <dc:creator>Sarah Altyzer</dc:creator>
  <cp:lastModifiedBy>Nathalie Weeling</cp:lastModifiedBy>
  <cp:revision>18</cp:revision>
  <dcterms:created xsi:type="dcterms:W3CDTF">2021-02-10T18:53:06Z</dcterms:created>
  <dcterms:modified xsi:type="dcterms:W3CDTF">2021-03-22T20:40:04Z</dcterms:modified>
</cp:coreProperties>
</file>